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4" r:id="rId11"/>
    <p:sldId id="265" r:id="rId12"/>
    <p:sldId id="273" r:id="rId13"/>
    <p:sldId id="274" r:id="rId14"/>
    <p:sldId id="275" r:id="rId15"/>
    <p:sldId id="276" r:id="rId16"/>
    <p:sldId id="283" r:id="rId17"/>
    <p:sldId id="284" r:id="rId18"/>
    <p:sldId id="285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06751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3766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6200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7978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4811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4277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0175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7310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4630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2044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1583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355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5825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8967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4025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8493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8466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7030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276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183112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pt-BR"/>
              <a:t>Processo Administrativo Eletrônico 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4000" y="445017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b="1"/>
              <a:t>Tipo de processo: Liquidação de despesas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b="1"/>
              <a:t>Abertura do processo de liquidação de despesas para encaminhamento de Notas fiscais para pagamento</a:t>
            </a: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839" y="113509"/>
            <a:ext cx="1694955" cy="115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33994" y="5748061"/>
            <a:ext cx="835486" cy="99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74316" y="6247791"/>
            <a:ext cx="1215129" cy="39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descr="Fundo preto com letras brancas&#10;&#10;Descrição gerada automaticamente"/>
          <p:cNvPicPr preferRelativeResize="0"/>
          <p:nvPr/>
        </p:nvPicPr>
        <p:blipFill rotWithShape="1">
          <a:blip r:embed="rId6">
            <a:alphaModFix/>
          </a:blip>
          <a:srcRect b="87658"/>
          <a:stretch/>
        </p:blipFill>
        <p:spPr>
          <a:xfrm>
            <a:off x="4876800" y="-31918"/>
            <a:ext cx="7434580" cy="1297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72" y="1623760"/>
            <a:ext cx="11528211" cy="4026905"/>
          </a:xfrm>
          <a:prstGeom prst="rect">
            <a:avLst/>
          </a:prstGeom>
        </p:spPr>
      </p:pic>
      <p:pic>
        <p:nvPicPr>
          <p:cNvPr id="170" name="Google Shape;170;p21" descr="Fundo preto com letras brancas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b="87658"/>
          <a:stretch/>
        </p:blipFill>
        <p:spPr>
          <a:xfrm>
            <a:off x="4975001" y="-112711"/>
            <a:ext cx="7434580" cy="129782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/>
          <p:nvPr/>
        </p:nvSpPr>
        <p:spPr>
          <a:xfrm>
            <a:off x="3065357" y="4735903"/>
            <a:ext cx="1290982" cy="29329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129589" y="73064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pt-BR" sz="3000"/>
              <a:t>Adicionar nota fiscal no processo</a:t>
            </a:r>
            <a:endParaRPr sz="3000"/>
          </a:p>
        </p:txBody>
      </p:sp>
      <p:sp>
        <p:nvSpPr>
          <p:cNvPr id="173" name="Google Shape;173;p21"/>
          <p:cNvSpPr txBox="1"/>
          <p:nvPr/>
        </p:nvSpPr>
        <p:spPr>
          <a:xfrm>
            <a:off x="490995" y="560519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pt-BR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 final da página clicar em escolher arquivo e selecionar a nota fiscal digitalizada.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8" y="1798887"/>
            <a:ext cx="12054087" cy="3972182"/>
          </a:xfrm>
          <a:prstGeom prst="rect">
            <a:avLst/>
          </a:prstGeom>
        </p:spPr>
      </p:pic>
      <p:pic>
        <p:nvPicPr>
          <p:cNvPr id="178" name="Google Shape;178;p22" descr="Fundo preto com letras brancas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b="87658"/>
          <a:stretch/>
        </p:blipFill>
        <p:spPr>
          <a:xfrm>
            <a:off x="4975001" y="-112711"/>
            <a:ext cx="7434580" cy="129782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129589" y="73064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pt-BR" sz="3000"/>
              <a:t>Assinar documentos do processo</a:t>
            </a:r>
            <a:endParaRPr sz="3000"/>
          </a:p>
        </p:txBody>
      </p:sp>
      <p:sp>
        <p:nvSpPr>
          <p:cNvPr id="180" name="Google Shape;180;p22"/>
          <p:cNvSpPr txBox="1"/>
          <p:nvPr/>
        </p:nvSpPr>
        <p:spPr>
          <a:xfrm>
            <a:off x="490994" y="570123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pt-BR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Selecionar todos os documentos que serão assinados e clicar em adicionar </a:t>
            </a:r>
            <a:r>
              <a:rPr lang="pt-BR" sz="2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assinante, que pode ser a sua assinatura ou servidor da unidade ou até mesmo de outra unidade.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0" descr="Fundo preto com letras brancas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87658"/>
          <a:stretch/>
        </p:blipFill>
        <p:spPr>
          <a:xfrm>
            <a:off x="4975001" y="-112711"/>
            <a:ext cx="7434580" cy="129782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0"/>
          <p:cNvSpPr txBox="1"/>
          <p:nvPr/>
        </p:nvSpPr>
        <p:spPr>
          <a:xfrm>
            <a:off x="490994" y="572711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pt-BR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Clicar em </a:t>
            </a:r>
            <a:r>
              <a:rPr lang="pt-BR" sz="2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assinar.</a:t>
            </a:r>
            <a:endParaRPr dirty="0"/>
          </a:p>
        </p:txBody>
      </p:sp>
      <p:pic>
        <p:nvPicPr>
          <p:cNvPr id="230" name="Google Shape;23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3625" y="1266825"/>
            <a:ext cx="7524750" cy="43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0"/>
          <p:cNvSpPr/>
          <p:nvPr/>
        </p:nvSpPr>
        <p:spPr>
          <a:xfrm>
            <a:off x="7676053" y="2704332"/>
            <a:ext cx="1076061" cy="195367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0888" y="1252674"/>
            <a:ext cx="6324600" cy="48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1" descr="Fundo preto com letras brancas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b="87658"/>
          <a:stretch/>
        </p:blipFill>
        <p:spPr>
          <a:xfrm>
            <a:off x="4975001" y="-112711"/>
            <a:ext cx="7434580" cy="129782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1"/>
          <p:cNvSpPr txBox="1"/>
          <p:nvPr/>
        </p:nvSpPr>
        <p:spPr>
          <a:xfrm>
            <a:off x="419530" y="571840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pt-BR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Marcar todas as assinaturas e, em seguida, clicar no botão </a:t>
            </a:r>
            <a:r>
              <a:rPr lang="pt-BR" sz="2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verde destacado.</a:t>
            </a:r>
            <a:endParaRPr dirty="0"/>
          </a:p>
        </p:txBody>
      </p:sp>
      <p:sp>
        <p:nvSpPr>
          <p:cNvPr id="239" name="Google Shape;239;p31"/>
          <p:cNvSpPr/>
          <p:nvPr/>
        </p:nvSpPr>
        <p:spPr>
          <a:xfrm>
            <a:off x="5572169" y="2721749"/>
            <a:ext cx="192905" cy="195621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1"/>
          <p:cNvSpPr/>
          <p:nvPr/>
        </p:nvSpPr>
        <p:spPr>
          <a:xfrm>
            <a:off x="8093301" y="2721749"/>
            <a:ext cx="210322" cy="195621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2790" y="1829789"/>
            <a:ext cx="6376828" cy="375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2" descr="Fundo preto com letras brancas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b="87658"/>
          <a:stretch/>
        </p:blipFill>
        <p:spPr>
          <a:xfrm>
            <a:off x="4975001" y="-112711"/>
            <a:ext cx="7434580" cy="129782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2"/>
          <p:cNvSpPr txBox="1"/>
          <p:nvPr/>
        </p:nvSpPr>
        <p:spPr>
          <a:xfrm>
            <a:off x="393404" y="571840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pt-BR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Clicar no botão verde para selecionar o </a:t>
            </a:r>
            <a:r>
              <a:rPr lang="pt-BR" sz="2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cargo.</a:t>
            </a:r>
            <a:endParaRPr dirty="0"/>
          </a:p>
        </p:txBody>
      </p:sp>
      <p:sp>
        <p:nvSpPr>
          <p:cNvPr id="248" name="Google Shape;248;p32"/>
          <p:cNvSpPr/>
          <p:nvPr/>
        </p:nvSpPr>
        <p:spPr>
          <a:xfrm>
            <a:off x="8436384" y="3213004"/>
            <a:ext cx="210322" cy="195621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4031" y="1686740"/>
            <a:ext cx="5937455" cy="374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3" descr="Fundo preto com letras brancas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b="87658"/>
          <a:stretch/>
        </p:blipFill>
        <p:spPr>
          <a:xfrm>
            <a:off x="4975001" y="-112711"/>
            <a:ext cx="7434580" cy="129782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3"/>
          <p:cNvSpPr txBox="1"/>
          <p:nvPr/>
        </p:nvSpPr>
        <p:spPr>
          <a:xfrm>
            <a:off x="411480" y="560518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pt-BR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Inserir a senha (mesma de </a:t>
            </a:r>
            <a:r>
              <a:rPr lang="pt-BR" sz="25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</a:t>
            </a:r>
            <a:r>
              <a:rPr lang="pt-BR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pt-BR" sz="25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sipac</a:t>
            </a:r>
            <a:r>
              <a:rPr lang="pt-BR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 clicar em </a:t>
            </a:r>
            <a:r>
              <a:rPr lang="pt-BR" sz="2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confirmar.</a:t>
            </a:r>
            <a:endParaRPr dirty="0"/>
          </a:p>
        </p:txBody>
      </p:sp>
      <p:sp>
        <p:nvSpPr>
          <p:cNvPr id="256" name="Google Shape;256;p33"/>
          <p:cNvSpPr/>
          <p:nvPr/>
        </p:nvSpPr>
        <p:spPr>
          <a:xfrm>
            <a:off x="4869840" y="4367670"/>
            <a:ext cx="1530960" cy="186914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3"/>
          <p:cNvSpPr/>
          <p:nvPr/>
        </p:nvSpPr>
        <p:spPr>
          <a:xfrm>
            <a:off x="5094514" y="4554583"/>
            <a:ext cx="574766" cy="182879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2" descr="Fundo preto com letras brancas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87658"/>
          <a:stretch/>
        </p:blipFill>
        <p:spPr>
          <a:xfrm>
            <a:off x="4975001" y="-112711"/>
            <a:ext cx="7434580" cy="129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396" y="1167859"/>
            <a:ext cx="7474100" cy="558662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4011" y="1037293"/>
            <a:ext cx="412342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Nesta página deve ser informado a unidade para </a:t>
            </a: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qual </a:t>
            </a: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irá enviar o processo, que deve ser </a:t>
            </a:r>
            <a:r>
              <a:rPr lang="pt-B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o ordenador de despesa da </a:t>
            </a:r>
            <a:r>
              <a:rPr lang="pt-B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Unidade </a:t>
            </a: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autorizar o pagamento.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Posteriormente, o </a:t>
            </a:r>
            <a:r>
              <a:rPr lang="pt-BR" sz="2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ordenador de despesas, ao receber o processo, deverá </a:t>
            </a:r>
            <a:r>
              <a:rPr lang="pt-BR" sz="22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emitir </a:t>
            </a:r>
            <a:r>
              <a:rPr lang="pt-BR" sz="2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um </a:t>
            </a:r>
            <a:r>
              <a:rPr lang="pt-BR" sz="22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despacho, </a:t>
            </a:r>
            <a:r>
              <a:rPr lang="pt-BR" sz="2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autorizando o pagamento da NF (conforme documento padrão do PAE) e encaminhar o processo </a:t>
            </a:r>
            <a:r>
              <a:rPr lang="pt-BR" sz="22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à Diretoria de Finanças e Contabilidade</a:t>
            </a:r>
            <a:r>
              <a:rPr lang="pt-BR" sz="2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(11.69.05) para pagamento.</a:t>
            </a: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200" dirty="0"/>
          </a:p>
        </p:txBody>
      </p:sp>
      <p:sp>
        <p:nvSpPr>
          <p:cNvPr id="9" name="Google Shape;171;p21"/>
          <p:cNvSpPr/>
          <p:nvPr/>
        </p:nvSpPr>
        <p:spPr>
          <a:xfrm>
            <a:off x="6530196" y="6357668"/>
            <a:ext cx="715993" cy="232914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69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134" y="1185111"/>
            <a:ext cx="7557988" cy="5069040"/>
          </a:xfrm>
          <a:prstGeom prst="rect">
            <a:avLst/>
          </a:prstGeom>
        </p:spPr>
      </p:pic>
      <p:pic>
        <p:nvPicPr>
          <p:cNvPr id="178" name="Google Shape;178;p22" descr="Fundo preto com letras brancas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b="87658"/>
          <a:stretch/>
        </p:blipFill>
        <p:spPr>
          <a:xfrm>
            <a:off x="4975001" y="-112711"/>
            <a:ext cx="7434580" cy="12978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172528" y="2587925"/>
            <a:ext cx="43390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Após informar a unidade para qual deseja enviar o processo, deve 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clicar no 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botão “confirmar”.</a:t>
            </a:r>
            <a:endParaRPr lang="pt-BR" dirty="0"/>
          </a:p>
        </p:txBody>
      </p:sp>
      <p:sp>
        <p:nvSpPr>
          <p:cNvPr id="9" name="Google Shape;171;p21"/>
          <p:cNvSpPr/>
          <p:nvPr/>
        </p:nvSpPr>
        <p:spPr>
          <a:xfrm>
            <a:off x="7522235" y="6012611"/>
            <a:ext cx="603850" cy="232914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99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868" y="1340379"/>
            <a:ext cx="7585413" cy="5248806"/>
          </a:xfrm>
          <a:prstGeom prst="rect">
            <a:avLst/>
          </a:prstGeom>
        </p:spPr>
      </p:pic>
      <p:pic>
        <p:nvPicPr>
          <p:cNvPr id="178" name="Google Shape;178;p22" descr="Fundo preto com letras brancas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b="87658"/>
          <a:stretch/>
        </p:blipFill>
        <p:spPr>
          <a:xfrm>
            <a:off x="4975001" y="-112711"/>
            <a:ext cx="7434580" cy="12978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189781" y="3378627"/>
            <a:ext cx="43390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Processo de pagamento cadastrado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pt-BR" sz="2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Obs.: </a:t>
            </a:r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t-B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ecomenda-se salvar a “Capa do Processo” emitida para futuras consultas.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16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623774" y="70812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pt-BR" sz="3600"/>
              <a:t>Abertura do processo de liquidação de despesa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623774" y="177256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1"/>
              <a:t>IMPORTANTE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45720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pt-BR"/>
              <a:t>Este passo a passo deverá ser realizado após o cadastro da nota fiscal no SIPAC em caso de serviços ou após a respectiva movimentação desta por sub almoxarifados, em caso de material de consumo;</a:t>
            </a:r>
            <a:endParaRPr/>
          </a:p>
          <a:p>
            <a:pPr marL="457200" lvl="0" indent="-279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pt-BR"/>
              <a:t>Em caso de </a:t>
            </a:r>
            <a:r>
              <a:rPr lang="pt-BR" b="1"/>
              <a:t>material permanente apenas a DAP </a:t>
            </a:r>
            <a:r>
              <a:rPr lang="pt-BR"/>
              <a:t>pode realizar a movimentação portanto este processo com </a:t>
            </a:r>
            <a:r>
              <a:rPr lang="pt-BR" b="1"/>
              <a:t>todos seus documentos </a:t>
            </a:r>
            <a:r>
              <a:rPr lang="pt-BR"/>
              <a:t>(exceto a movimentação) e a </a:t>
            </a:r>
            <a:r>
              <a:rPr lang="pt-BR" b="1"/>
              <a:t>autorização pelo ordenador de despesas </a:t>
            </a:r>
            <a:r>
              <a:rPr lang="pt-BR"/>
              <a:t>deverá ser encaminhado à DAP para movimentação</a:t>
            </a: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161925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endParaRPr sz="105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b="1"/>
          </a:p>
        </p:txBody>
      </p:sp>
      <p:pic>
        <p:nvPicPr>
          <p:cNvPr id="96" name="Google Shape;96;p14" descr="Fundo preto com letras brancas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87658"/>
          <a:stretch/>
        </p:blipFill>
        <p:spPr>
          <a:xfrm>
            <a:off x="4975001" y="-112711"/>
            <a:ext cx="7434580" cy="1297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623774" y="70812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pt-BR" sz="3600"/>
              <a:t>Abertura do processo de liquidação de despesa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623774" y="177256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Após ter feito a movimentação da Nota Fiscal no sistema, o usuário deverá entrar no módulo de </a:t>
            </a:r>
            <a:r>
              <a:rPr lang="pt-BR" b="1"/>
              <a:t>Liquidação de Despesas </a:t>
            </a:r>
            <a:r>
              <a:rPr lang="pt-BR"/>
              <a:t>e selecionar a opção </a:t>
            </a:r>
            <a:r>
              <a:rPr lang="pt-BR" b="1"/>
              <a:t>Cadastrar Processo de Pagamento </a:t>
            </a:r>
            <a:r>
              <a:rPr lang="pt-BR"/>
              <a:t>na aba </a:t>
            </a:r>
            <a:r>
              <a:rPr lang="pt-BR" b="1"/>
              <a:t>Liquidação de Despesas:</a:t>
            </a: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161925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endParaRPr sz="105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b="1"/>
          </a:p>
        </p:txBody>
      </p:sp>
      <p:pic>
        <p:nvPicPr>
          <p:cNvPr id="103" name="Google Shape;103;p15" descr="Fundo preto com letras brancas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87658"/>
          <a:stretch/>
        </p:blipFill>
        <p:spPr>
          <a:xfrm>
            <a:off x="4975001" y="-112711"/>
            <a:ext cx="7434580" cy="129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620" y="3101522"/>
            <a:ext cx="6020946" cy="3609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/>
          <p:nvPr/>
        </p:nvSpPr>
        <p:spPr>
          <a:xfrm>
            <a:off x="5843452" y="5712823"/>
            <a:ext cx="1367246" cy="13062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235126" y="2506800"/>
            <a:ext cx="5094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O usuário deverá consultar o empenho a ser pago.</a:t>
            </a:r>
            <a:endParaRPr/>
          </a:p>
          <a:p>
            <a:pPr marL="4572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t-BR"/>
              <a:t>Selecionar a opção Empenho;</a:t>
            </a:r>
            <a:endParaRPr/>
          </a:p>
          <a:p>
            <a:pPr marL="4572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t-BR"/>
              <a:t>Redigir o número do empenho e ano e clicar em consultar.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11" name="Google Shape;111;p16" descr="Fundo preto com letras brancas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87658"/>
          <a:stretch/>
        </p:blipFill>
        <p:spPr>
          <a:xfrm>
            <a:off x="4975001" y="-112711"/>
            <a:ext cx="7434580" cy="129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534" y="2224736"/>
            <a:ext cx="6449514" cy="365300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6139543" y="3483429"/>
            <a:ext cx="1584960" cy="156754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10040983" y="3483429"/>
            <a:ext cx="748937" cy="156754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8159931" y="4876801"/>
            <a:ext cx="583475" cy="156753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200" y="1675770"/>
            <a:ext cx="6807296" cy="4071887"/>
          </a:xfrm>
          <a:prstGeom prst="rect">
            <a:avLst/>
          </a:prstGeom>
        </p:spPr>
      </p:pic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226844" y="1884137"/>
            <a:ext cx="5094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pt-BR" dirty="0"/>
              <a:t>Ao final da página surgirão as notas cadastradas para o empenho consultado, o usuário deverá:</a:t>
            </a:r>
            <a:endParaRPr dirty="0"/>
          </a:p>
          <a:p>
            <a:pPr marL="4572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9498"/>
              <a:buChar char="•"/>
            </a:pPr>
            <a:r>
              <a:rPr lang="pt-BR" dirty="0"/>
              <a:t>Clicar no botão verde para selecionar a nota fiscal a ser paga;</a:t>
            </a:r>
            <a:endParaRPr dirty="0"/>
          </a:p>
          <a:p>
            <a:pPr marL="4572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9498"/>
              <a:buChar char="•"/>
            </a:pPr>
            <a:r>
              <a:rPr lang="pt-BR" dirty="0"/>
              <a:t>A nota selecionada ficará em vermelho;</a:t>
            </a: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9498"/>
              <a:buChar char="•"/>
            </a:pPr>
            <a:r>
              <a:rPr lang="pt-BR" dirty="0"/>
              <a:t>Clicar em continuar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 dirty="0"/>
          </a:p>
        </p:txBody>
      </p:sp>
      <p:pic>
        <p:nvPicPr>
          <p:cNvPr id="122" name="Google Shape;122;p17" descr="Fundo preto com letras brancas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b="87658"/>
          <a:stretch/>
        </p:blipFill>
        <p:spPr>
          <a:xfrm>
            <a:off x="4975001" y="-112711"/>
            <a:ext cx="7434580" cy="129782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11933267" y="5390605"/>
            <a:ext cx="232855" cy="191589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8657787" y="5582194"/>
            <a:ext cx="708773" cy="165463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98" y="1163492"/>
            <a:ext cx="5443762" cy="5677256"/>
          </a:xfrm>
          <a:prstGeom prst="rect">
            <a:avLst/>
          </a:prstGeom>
        </p:spPr>
      </p:pic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191960" y="1952239"/>
            <a:ext cx="5346692" cy="420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0000"/>
              <a:buChar char="•"/>
            </a:pPr>
            <a:r>
              <a:rPr lang="pt-BR" dirty="0"/>
              <a:t>O assunto do processo deverá ser: </a:t>
            </a:r>
            <a:r>
              <a:rPr lang="pt-BR" b="1" dirty="0" smtClean="0"/>
              <a:t>052.221 – DESPESA CORRENTE</a:t>
            </a:r>
            <a:endParaRPr b="1" dirty="0"/>
          </a:p>
          <a:p>
            <a:pPr marL="4572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None/>
            </a:pP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/>
              <a:t>O primeiro documento obrigatório a ser inserido é o EMPENHO (tipo de documento);</a:t>
            </a:r>
            <a:endParaRPr dirty="0"/>
          </a:p>
          <a:p>
            <a:pPr marL="4572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None/>
            </a:pP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/>
              <a:t>Forma de Documento: Anexar Documento Digital</a:t>
            </a: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None/>
            </a:pP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/>
              <a:t>Identificador: Número do empenho;</a:t>
            </a: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/>
              <a:t>Ano: Ano do empenho;</a:t>
            </a: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/>
              <a:t>Data do documento: Data de emissão do empenho;</a:t>
            </a: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/>
              <a:t>Data do recebimento: Data que  o empenho foi recebido na unidade;</a:t>
            </a: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/>
              <a:t>Tipo de conferência: Se o empenho foi encaminhado digitalmente por outra unidade: </a:t>
            </a:r>
            <a:r>
              <a:rPr lang="pt-BR" b="1" dirty="0"/>
              <a:t>Cópia autenticada administrativamente</a:t>
            </a:r>
            <a:r>
              <a:rPr lang="pt-BR" dirty="0"/>
              <a:t>. Se o empenho foi recebido fisicamente: </a:t>
            </a:r>
            <a:r>
              <a:rPr lang="pt-BR" b="1" dirty="0"/>
              <a:t>Documento original</a:t>
            </a:r>
            <a:r>
              <a:rPr lang="pt-BR" dirty="0"/>
              <a:t>.</a:t>
            </a: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/>
              <a:t>Arquivo Digital: Inserir o arquivo digital do empenho digitalizado;</a:t>
            </a:r>
            <a:endParaRPr dirty="0"/>
          </a:p>
          <a:p>
            <a:pPr marL="635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None/>
            </a:pP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/>
              <a:t>Clicar em inserir documento.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60000"/>
              <a:buNone/>
            </a:pPr>
            <a:endParaRPr dirty="0"/>
          </a:p>
        </p:txBody>
      </p:sp>
      <p:pic>
        <p:nvPicPr>
          <p:cNvPr id="131" name="Google Shape;131;p18" descr="Fundo preto com letras brancas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b="87658"/>
          <a:stretch/>
        </p:blipFill>
        <p:spPr>
          <a:xfrm>
            <a:off x="4975001" y="-112711"/>
            <a:ext cx="7434580" cy="129782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/>
          <p:nvPr/>
        </p:nvSpPr>
        <p:spPr>
          <a:xfrm>
            <a:off x="8249669" y="6278879"/>
            <a:ext cx="708773" cy="165463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9571561" y="6660003"/>
            <a:ext cx="883654" cy="18074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408264" y="71434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pt-BR" sz="3000"/>
              <a:t>Preencher informações do processo</a:t>
            </a:r>
            <a:endParaRPr sz="3000"/>
          </a:p>
        </p:txBody>
      </p:sp>
      <p:sp>
        <p:nvSpPr>
          <p:cNvPr id="135" name="Google Shape;135;p18"/>
          <p:cNvSpPr/>
          <p:nvPr/>
        </p:nvSpPr>
        <p:spPr>
          <a:xfrm>
            <a:off x="6705698" y="1522507"/>
            <a:ext cx="365760" cy="1632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6854078" y="2062612"/>
            <a:ext cx="365760" cy="1632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6673375" y="5378167"/>
            <a:ext cx="361406" cy="55946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6781138" y="4871289"/>
            <a:ext cx="365760" cy="1632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252" y="1156328"/>
            <a:ext cx="5273613" cy="5664989"/>
          </a:xfrm>
          <a:prstGeom prst="rect">
            <a:avLst/>
          </a:prstGeom>
        </p:spPr>
      </p:pic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191960" y="1952239"/>
            <a:ext cx="5346692" cy="420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None/>
            </a:pP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/>
              <a:t>O segundo documento obrigatório a ser inserido é o comprovante de movimentação de Nota Fiscal (tipo de documento);</a:t>
            </a:r>
            <a:endParaRPr dirty="0"/>
          </a:p>
          <a:p>
            <a:pPr marL="4572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None/>
            </a:pP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/>
              <a:t>Forma de Documento: Anexar Documento Digital</a:t>
            </a: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None/>
            </a:pP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/>
              <a:t>Identificador: Número da movimentação;</a:t>
            </a: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/>
              <a:t>Ano: Ano da movimentação;</a:t>
            </a: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/>
              <a:t>Data do documento: Data de emissão da movimentação;</a:t>
            </a: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/>
              <a:t>Data do recebimento: Data que a movimentação foi realizada pela unidade;</a:t>
            </a: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/>
              <a:t>Tipo de conferência: Documento original;</a:t>
            </a: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/>
              <a:t>Arquivo Digital: Inserir o arquivo digital da movimentação;</a:t>
            </a:r>
            <a:endParaRPr dirty="0"/>
          </a:p>
          <a:p>
            <a:pPr marL="635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None/>
            </a:pP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/>
              <a:t>Clicar em inserir documento.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60000"/>
              <a:buNone/>
            </a:pPr>
            <a:endParaRPr dirty="0"/>
          </a:p>
        </p:txBody>
      </p:sp>
      <p:pic>
        <p:nvPicPr>
          <p:cNvPr id="145" name="Google Shape;145;p19" descr="Fundo preto com letras brancas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b="87658"/>
          <a:stretch/>
        </p:blipFill>
        <p:spPr>
          <a:xfrm>
            <a:off x="4975001" y="-112711"/>
            <a:ext cx="7434580" cy="129782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8474357" y="6261214"/>
            <a:ext cx="708773" cy="165463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9773918" y="6595827"/>
            <a:ext cx="888331" cy="217714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408264" y="71434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pt-BR" sz="3000"/>
              <a:t>Preencher informações do processo</a:t>
            </a:r>
            <a:endParaRPr sz="3000"/>
          </a:p>
        </p:txBody>
      </p:sp>
      <p:sp>
        <p:nvSpPr>
          <p:cNvPr id="149" name="Google Shape;149;p19"/>
          <p:cNvSpPr/>
          <p:nvPr/>
        </p:nvSpPr>
        <p:spPr>
          <a:xfrm>
            <a:off x="7085893" y="2050204"/>
            <a:ext cx="365760" cy="1632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7077497" y="5270339"/>
            <a:ext cx="361406" cy="55946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7008262" y="4839022"/>
            <a:ext cx="365760" cy="1632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487" y="1109179"/>
            <a:ext cx="4592593" cy="5674880"/>
          </a:xfrm>
          <a:prstGeom prst="rect">
            <a:avLst/>
          </a:prstGeom>
        </p:spPr>
      </p:pic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191960" y="1952239"/>
            <a:ext cx="5346692" cy="420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None/>
            </a:pP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/>
              <a:t>O terceiro documento obrigatório a ser inserido é o </a:t>
            </a:r>
            <a:r>
              <a:rPr lang="pt-BR" dirty="0" smtClean="0"/>
              <a:t>Atesto de Material;</a:t>
            </a:r>
            <a:endParaRPr dirty="0"/>
          </a:p>
          <a:p>
            <a:pPr marL="4572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None/>
            </a:pP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/>
              <a:t>Forma de Documento: Escrever Documento;</a:t>
            </a: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None/>
            </a:pP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/>
              <a:t>Clicar em carregar modelo;</a:t>
            </a: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None/>
            </a:pP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 smtClean="0"/>
              <a:t>Empenho</a:t>
            </a:r>
            <a:r>
              <a:rPr lang="pt-BR" dirty="0"/>
              <a:t>: Número e ano do </a:t>
            </a:r>
            <a:r>
              <a:rPr lang="pt-BR" dirty="0" smtClean="0"/>
              <a:t>empenho (</a:t>
            </a:r>
            <a:r>
              <a:rPr lang="pt-BR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</a:t>
            </a:r>
            <a:r>
              <a:rPr lang="pt-B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: 2021NE000001</a:t>
            </a:r>
            <a:r>
              <a:rPr lang="pt-BR" dirty="0" smtClean="0"/>
              <a:t>);</a:t>
            </a:r>
          </a:p>
          <a:p>
            <a:pPr marL="635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None/>
            </a:pP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/>
              <a:t>NF: Número da Nota Fiscal;</a:t>
            </a:r>
            <a:endParaRPr dirty="0"/>
          </a:p>
          <a:p>
            <a:pPr marL="635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None/>
            </a:pPr>
            <a:endParaRPr dirty="0"/>
          </a:p>
          <a:p>
            <a:pPr marL="228600" lvl="0" indent="-165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2857"/>
              <a:buChar char="•"/>
            </a:pPr>
            <a:r>
              <a:rPr lang="pt-BR" dirty="0"/>
              <a:t>Clicar em inserir documento.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60000"/>
              <a:buNone/>
            </a:pPr>
            <a:endParaRPr dirty="0"/>
          </a:p>
        </p:txBody>
      </p:sp>
      <p:pic>
        <p:nvPicPr>
          <p:cNvPr id="158" name="Google Shape;158;p20" descr="Fundo preto com letras brancas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b="87658"/>
          <a:stretch/>
        </p:blipFill>
        <p:spPr>
          <a:xfrm>
            <a:off x="4975001" y="-112711"/>
            <a:ext cx="7434580" cy="129782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/>
          <p:nvPr/>
        </p:nvSpPr>
        <p:spPr>
          <a:xfrm>
            <a:off x="8932053" y="3406516"/>
            <a:ext cx="708773" cy="165463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9424615" y="6627553"/>
            <a:ext cx="708773" cy="13062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129589" y="73064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pt-BR" sz="3000" dirty="0"/>
              <a:t>Preencher informações do processo</a:t>
            </a:r>
            <a:endParaRPr sz="3000" dirty="0"/>
          </a:p>
        </p:txBody>
      </p:sp>
      <p:sp>
        <p:nvSpPr>
          <p:cNvPr id="162" name="Google Shape;162;p20"/>
          <p:cNvSpPr/>
          <p:nvPr/>
        </p:nvSpPr>
        <p:spPr>
          <a:xfrm>
            <a:off x="7608495" y="1238899"/>
            <a:ext cx="365760" cy="1632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7539487" y="3143005"/>
            <a:ext cx="365760" cy="1632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60;p20"/>
          <p:cNvSpPr/>
          <p:nvPr/>
        </p:nvSpPr>
        <p:spPr>
          <a:xfrm>
            <a:off x="7504983" y="4176197"/>
            <a:ext cx="708773" cy="13062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60;p20"/>
          <p:cNvSpPr/>
          <p:nvPr/>
        </p:nvSpPr>
        <p:spPr>
          <a:xfrm>
            <a:off x="8540151" y="4289573"/>
            <a:ext cx="952007" cy="109899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60" y="1405573"/>
            <a:ext cx="11715373" cy="4460390"/>
          </a:xfrm>
          <a:prstGeom prst="rect">
            <a:avLst/>
          </a:prstGeom>
        </p:spPr>
      </p:pic>
      <p:pic>
        <p:nvPicPr>
          <p:cNvPr id="158" name="Google Shape;158;p20" descr="Fundo preto com letras brancas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b="87658"/>
          <a:stretch/>
        </p:blipFill>
        <p:spPr>
          <a:xfrm>
            <a:off x="4975001" y="-112711"/>
            <a:ext cx="7434580" cy="129782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/>
          <p:nvPr/>
        </p:nvSpPr>
        <p:spPr>
          <a:xfrm>
            <a:off x="486593" y="1508704"/>
            <a:ext cx="1342208" cy="20795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60;p20"/>
          <p:cNvSpPr/>
          <p:nvPr/>
        </p:nvSpPr>
        <p:spPr>
          <a:xfrm>
            <a:off x="3053751" y="1777042"/>
            <a:ext cx="1423357" cy="250166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27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682</Words>
  <Application>Microsoft Office PowerPoint</Application>
  <PresentationFormat>Widescreen</PresentationFormat>
  <Paragraphs>84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do Office</vt:lpstr>
      <vt:lpstr>Processo Administrativo Eletrônico </vt:lpstr>
      <vt:lpstr>Abertura do processo de liquidação de despesa</vt:lpstr>
      <vt:lpstr>Abertura do processo de liquidação de despesa</vt:lpstr>
      <vt:lpstr>Apresentação do PowerPoint</vt:lpstr>
      <vt:lpstr>Apresentação do PowerPoint</vt:lpstr>
      <vt:lpstr>Preencher informações do processo</vt:lpstr>
      <vt:lpstr>Preencher informações do processo</vt:lpstr>
      <vt:lpstr>Preencher informações do processo</vt:lpstr>
      <vt:lpstr>Apresentação do PowerPoint</vt:lpstr>
      <vt:lpstr>Adicionar nota fiscal no processo</vt:lpstr>
      <vt:lpstr>Assinar documentos do processo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 Administrativo Eletrônico </dc:title>
  <cp:lastModifiedBy>Almoxarifado DAP</cp:lastModifiedBy>
  <cp:revision>8</cp:revision>
  <dcterms:modified xsi:type="dcterms:W3CDTF">2022-02-09T14:26:27Z</dcterms:modified>
</cp:coreProperties>
</file>